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82" r:id="rId2"/>
    <p:sldId id="460" r:id="rId3"/>
    <p:sldId id="464" r:id="rId4"/>
    <p:sldId id="474" r:id="rId5"/>
    <p:sldId id="475" r:id="rId6"/>
    <p:sldId id="471" r:id="rId7"/>
    <p:sldId id="468" r:id="rId8"/>
    <p:sldId id="476" r:id="rId9"/>
    <p:sldId id="470" r:id="rId10"/>
    <p:sldId id="469" r:id="rId11"/>
    <p:sldId id="466" r:id="rId12"/>
    <p:sldId id="478" r:id="rId13"/>
    <p:sldId id="477" r:id="rId14"/>
    <p:sldId id="467" r:id="rId15"/>
    <p:sldId id="462" r:id="rId16"/>
    <p:sldId id="465" r:id="rId17"/>
    <p:sldId id="463" r:id="rId18"/>
    <p:sldId id="480" r:id="rId19"/>
    <p:sldId id="479" r:id="rId20"/>
    <p:sldId id="481" r:id="rId21"/>
    <p:sldId id="482" r:id="rId22"/>
    <p:sldId id="483" r:id="rId23"/>
    <p:sldId id="484"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47" autoAdjust="0"/>
  </p:normalViewPr>
  <p:slideViewPr>
    <p:cSldViewPr snapToGrid="0" snapToObjects="1">
      <p:cViewPr varScale="1">
        <p:scale>
          <a:sx n="104" d="100"/>
          <a:sy n="104" d="100"/>
        </p:scale>
        <p:origin x="-1472" y="-104"/>
      </p:cViewPr>
      <p:guideLst>
        <p:guide orient="horz" pos="2160"/>
        <p:guide pos="2880"/>
      </p:guideLst>
    </p:cSldViewPr>
  </p:slideViewPr>
  <p:notesTextViewPr>
    <p:cViewPr>
      <p:scale>
        <a:sx n="100" d="100"/>
        <a:sy n="100" d="100"/>
      </p:scale>
      <p:origin x="0" y="168"/>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6/4/19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6/4/19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Avec aussi, potentiellement, précurseurs d</a:t>
            </a:r>
            <a:r>
              <a:rPr lang="en-US" baseline="0" dirty="0" smtClean="0"/>
              <a:t>û à la reconnection entre magnétosphères</a:t>
            </a:r>
            <a:endParaRPr lang="en-US" baseline="0" dirty="0" smtClean="0"/>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 &amp; montages</a:t>
            </a:r>
          </a:p>
          <a:p>
            <a:endParaRPr lang="en-US" baseline="0" dirty="0" smtClean="0"/>
          </a:p>
          <a:p>
            <a:r>
              <a:rPr lang="en-US" baseline="0" dirty="0" smtClean="0"/>
              <a:t>Dans le cadre de l’UE de Mécanique du point dans laquelle je suis intervenu en 2e et 3e année de thèse, j’ai développé une applet Mathematica pour illustrer la notion de potentiel.</a:t>
            </a:r>
          </a:p>
          <a:p>
            <a:r>
              <a:rPr lang="en-US" baseline="0" dirty="0" smtClean="0"/>
              <a:t>Elle a été sélectionnée pour </a:t>
            </a:r>
            <a:r>
              <a:rPr lang="en-US" baseline="0" dirty="0" smtClean="0"/>
              <a:t>être hébergé sur le site de démonstration de Mathematica après une phase de reviewing</a:t>
            </a:r>
          </a:p>
          <a:p>
            <a:r>
              <a:rPr lang="en-US" baseline="0" dirty="0" smtClean="0"/>
              <a:t>I</a:t>
            </a:r>
            <a:r>
              <a:rPr lang="en-US" baseline="0" dirty="0" smtClean="0"/>
              <a:t>llustration de nombreux sujets</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endParaRPr lang="en-US" dirty="0" smtClean="0">
              <a:solidFill>
                <a:srgbClr val="000000"/>
              </a:solidFill>
              <a:latin typeface="Geneva"/>
              <a:cs typeface="Geneva"/>
            </a:endParaRP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TD informatiques : mise en place de </a:t>
            </a:r>
            <a:r>
              <a:rPr lang="en-US" sz="1200" kern="1200">
                <a:solidFill>
                  <a:schemeClr val="tx1"/>
                </a:solidFill>
                <a:effectLst/>
                <a:latin typeface="+mn-lt"/>
                <a:ea typeface="+mn-ea"/>
                <a:cs typeface="+mn-cs"/>
              </a:rPr>
              <a:t>réseau de machines virtuelles </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6/4/19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6/4/19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6/4/19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6/4/19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demonstrations.wolfram.com/TrajectoryOfATestMassInARochePotential/" TargetMode="External"/><Relationship Id="rId5" Type="http://schemas.openxmlformats.org/officeDocument/2006/relationships/image" Target="../media/image34.png"/><Relationship Id="rId6" Type="http://schemas.openxmlformats.org/officeDocument/2006/relationships/image" Target="../media/image35.gi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4.jpeg"/><Relationship Id="rId7" Type="http://schemas.openxmlformats.org/officeDocument/2006/relationships/image" Target="../media/image15.jpg"/><Relationship Id="rId8" Type="http://schemas.openxmlformats.org/officeDocument/2006/relationships/image" Target="../media/image16.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9.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9.png"/><Relationship Id="rId6"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9.pn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57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2765220" y="3864094"/>
            <a:ext cx="5250155" cy="1938992"/>
          </a:xfrm>
          <a:prstGeom prst="rect">
            <a:avLst/>
          </a:prstGeom>
          <a:noFill/>
          <a:ln>
            <a:noFill/>
          </a:ln>
        </p:spPr>
        <p:txBody>
          <a:bodyPr wrap="none" rtlCol="0">
            <a:spAutoFit/>
          </a:bodyPr>
          <a:lstStyle/>
          <a:p>
            <a:pPr algn="ctr"/>
            <a:r>
              <a:rPr lang="en-US" sz="2400" b="1" dirty="0" smtClean="0">
                <a:latin typeface="Geneva"/>
                <a:cs typeface="Geneva"/>
              </a:rPr>
              <a:t>Ileyk El </a:t>
            </a:r>
            <a:r>
              <a:rPr lang="en-US" sz="2400" b="1" dirty="0" err="1" smtClean="0">
                <a:latin typeface="Geneva"/>
                <a:cs typeface="Geneva"/>
              </a:rPr>
              <a:t>Mellah</a:t>
            </a:r>
            <a:endParaRPr lang="en-US" sz="2400" b="1" dirty="0" smtClean="0">
              <a:latin typeface="Geneva"/>
              <a:cs typeface="Geneva"/>
            </a:endParaRPr>
          </a:p>
          <a:p>
            <a:pPr algn="ctr"/>
            <a:endParaRPr lang="en-US" sz="2400" b="1" dirty="0">
              <a:latin typeface="Geneva"/>
              <a:cs typeface="Geneva"/>
            </a:endParaRPr>
          </a:p>
          <a:p>
            <a:pPr algn="ctr">
              <a:lnSpc>
                <a:spcPct val="120000"/>
              </a:lnSpc>
            </a:pPr>
            <a:r>
              <a:rPr lang="en-US" sz="2000" b="1" dirty="0">
                <a:solidFill>
                  <a:srgbClr val="000000"/>
                </a:solidFill>
                <a:latin typeface="Geneva"/>
                <a:cs typeface="Geneva"/>
              </a:rPr>
              <a:t>“Sources astrophysiques à haute énergie </a:t>
            </a:r>
          </a:p>
          <a:p>
            <a:pPr algn="ctr">
              <a:lnSpc>
                <a:spcPct val="120000"/>
              </a:lnSpc>
            </a:pPr>
            <a:r>
              <a:rPr lang="en-US" sz="2000" b="1" dirty="0">
                <a:solidFill>
                  <a:srgbClr val="000000"/>
                </a:solidFill>
                <a:latin typeface="Geneva"/>
                <a:cs typeface="Geneva"/>
              </a:rPr>
              <a:t>&amp; ondes gravitationnelles” </a:t>
            </a:r>
          </a:p>
          <a:p>
            <a:pPr algn="ctr"/>
            <a:endParaRPr lang="en-US" sz="2400" b="1" dirty="0">
              <a:latin typeface="Geneva"/>
              <a:cs typeface="Geneva"/>
            </a:endParaRPr>
          </a:p>
        </p:txBody>
      </p:sp>
      <p:sp>
        <p:nvSpPr>
          <p:cNvPr id="15" name="Rounded Rectangle 14"/>
          <p:cNvSpPr/>
          <p:nvPr/>
        </p:nvSpPr>
        <p:spPr>
          <a:xfrm>
            <a:off x="2222501" y="533083"/>
            <a:ext cx="6365874" cy="1765015"/>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endParaRPr lang="en-US" sz="800" b="1" dirty="0">
              <a:solidFill>
                <a:srgbClr val="000000"/>
              </a:solidFill>
              <a:latin typeface="Geneva"/>
              <a:cs typeface="Geneva"/>
            </a:endParaRPr>
          </a:p>
          <a:p>
            <a:pPr algn="ctr">
              <a:lnSpc>
                <a:spcPct val="120000"/>
              </a:lnSpc>
            </a:pPr>
            <a:r>
              <a:rPr lang="en-US" sz="3600" b="1" dirty="0">
                <a:solidFill>
                  <a:srgbClr val="000000"/>
                </a:solidFill>
                <a:latin typeface="Geneva"/>
                <a:cs typeface="Geneva"/>
              </a:rPr>
              <a:t>Audition au poste de </a:t>
            </a:r>
          </a:p>
          <a:p>
            <a:pPr algn="ctr">
              <a:lnSpc>
                <a:spcPct val="120000"/>
              </a:lnSpc>
            </a:pPr>
            <a:r>
              <a:rPr lang="en-US" sz="3600" b="1" dirty="0">
                <a:solidFill>
                  <a:srgbClr val="000000"/>
                </a:solidFill>
                <a:latin typeface="Geneva"/>
                <a:cs typeface="Geneva"/>
              </a:rPr>
              <a:t>Maître de conférence de </a:t>
            </a:r>
          </a:p>
          <a:p>
            <a:pPr algn="ctr">
              <a:lnSpc>
                <a:spcPct val="120000"/>
              </a:lnSpc>
            </a:pPr>
            <a:r>
              <a:rPr lang="en-US" sz="3600" b="1" dirty="0">
                <a:solidFill>
                  <a:srgbClr val="000000"/>
                </a:solidFill>
                <a:latin typeface="Geneva"/>
                <a:cs typeface="Geneva"/>
              </a:rPr>
              <a:t>Sorbonne Université</a:t>
            </a:r>
          </a:p>
          <a:p>
            <a:pPr algn="ctr">
              <a:lnSpc>
                <a:spcPct val="120000"/>
              </a:lnSpc>
            </a:pPr>
            <a:endParaRPr lang="en-US" sz="1100" b="1" dirty="0">
              <a:solidFill>
                <a:srgbClr val="000000"/>
              </a:solidFill>
              <a:latin typeface="Geneva"/>
              <a:cs typeface="Geneva"/>
            </a:endParaRPr>
          </a:p>
        </p:txBody>
      </p:sp>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874188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2959669" y="685178"/>
            <a:ext cx="6136557" cy="2424133"/>
            <a:chOff x="2849761" y="709600"/>
            <a:chExt cx="6136557" cy="2424133"/>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1" y="2887512"/>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p>
          </p:txBody>
        </p:sp>
      </p:grpSp>
      <p:sp>
        <p:nvSpPr>
          <p:cNvPr id="9" name="Rounded Rectangle 39"/>
          <p:cNvSpPr/>
          <p:nvPr/>
        </p:nvSpPr>
        <p:spPr>
          <a:xfrm>
            <a:off x="97825" y="709600"/>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33624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a:t>
            </a:r>
          </a:p>
        </p:txBody>
      </p:sp>
      <p:sp>
        <p:nvSpPr>
          <p:cNvPr id="11" name="Rectangle 10"/>
          <p:cNvSpPr/>
          <p:nvPr/>
        </p:nvSpPr>
        <p:spPr>
          <a:xfrm>
            <a:off x="36765" y="1130802"/>
            <a:ext cx="2860477"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coalescence de </a:t>
            </a:r>
          </a:p>
          <a:p>
            <a:pPr lvl="0">
              <a:buSzPct val="100000"/>
            </a:pPr>
            <a:r>
              <a:rPr lang="en-US">
                <a:solidFill>
                  <a:srgbClr val="000000"/>
                </a:solidFill>
                <a:latin typeface="Geneva"/>
                <a:cs typeface="Geneva"/>
              </a:rPr>
              <a:t>  </a:t>
            </a:r>
            <a:r>
              <a:rPr lang="en-US" sz="800">
                <a:solidFill>
                  <a:srgbClr val="000000"/>
                </a:solidFill>
                <a:latin typeface="Geneva"/>
                <a:cs typeface="Geneva"/>
              </a:rPr>
              <a:t>   </a:t>
            </a:r>
            <a:r>
              <a:rPr lang="en-US">
                <a:solidFill>
                  <a:srgbClr val="000000"/>
                </a:solidFill>
                <a:latin typeface="Geneva"/>
                <a:cs typeface="Geneva"/>
              </a:rPr>
              <a:t>2 étoiles à neutron</a:t>
            </a:r>
          </a:p>
          <a:p>
            <a:pPr marL="171450" lvl="0" indent="-171450">
              <a:buSzPct val="100000"/>
              <a:buBlip>
                <a:blip r:embed="rId4"/>
              </a:buBlip>
            </a:pPr>
            <a:r>
              <a:rPr lang="en-US">
                <a:solidFill>
                  <a:srgbClr val="000000"/>
                </a:solidFill>
                <a:latin typeface="Geneva"/>
                <a:cs typeface="Geneva"/>
              </a:rPr>
              <a:t> nature du reliquat?</a:t>
            </a:r>
          </a:p>
        </p:txBody>
      </p:sp>
      <p:cxnSp>
        <p:nvCxnSpPr>
          <p:cNvPr id="15" name="Connecteur droit 14"/>
          <p:cNvCxnSpPr/>
          <p:nvPr/>
        </p:nvCxnSpPr>
        <p:spPr>
          <a:xfrm>
            <a:off x="3066370" y="3321391"/>
            <a:ext cx="0" cy="216134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3338054"/>
            <a:ext cx="0" cy="21446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33624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3362203"/>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920105" y="598276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93098" y="4231098"/>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000000"/>
                  </a:solidFill>
                  <a:latin typeface="Geneva"/>
                  <a:cs typeface="Geneva"/>
                </a:rPr>
                <a:t> capture de neutrons</a:t>
              </a:r>
            </a:p>
            <a:p>
              <a:pPr marL="628650" lvl="1" indent="-171450">
                <a:buSzPct val="100000"/>
                <a:buBlip>
                  <a:blip r:embed="rId4"/>
                </a:buBlip>
              </a:pPr>
              <a:r>
                <a:rPr lang="en-US" sz="1600" dirty="0" smtClean="0">
                  <a:solidFill>
                    <a:srgbClr val="000000"/>
                  </a:solidFill>
                  <a:latin typeface="Geneva"/>
                  <a:cs typeface="Geneva"/>
                </a:rPr>
                <a:t> retombées d’accrétion</a:t>
              </a:r>
            </a:p>
            <a:p>
              <a:pPr marL="628650" lvl="1" indent="-171450">
                <a:buSzPct val="100000"/>
                <a:buBlip>
                  <a:blip r:embed="rId4"/>
                </a:buBlip>
              </a:pPr>
              <a:r>
                <a:rPr lang="en-US" sz="1600" dirty="0">
                  <a:solidFill>
                    <a:srgbClr val="800000"/>
                  </a:solidFill>
                  <a:latin typeface="Geneva"/>
                  <a:cs typeface="Geneva"/>
                </a:rPr>
                <a:t> chauffage magnétique</a:t>
              </a:r>
            </a:p>
          </p:txBody>
        </p:sp>
      </p:grpSp>
      <p:sp>
        <p:nvSpPr>
          <p:cNvPr id="24" name="Rectangle 23"/>
          <p:cNvSpPr/>
          <p:nvPr/>
        </p:nvSpPr>
        <p:spPr>
          <a:xfrm>
            <a:off x="1896536" y="5836567"/>
            <a:ext cx="5259673" cy="392415"/>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avec GRB faint?!</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sketch_GRB_kilonov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47" y="2038696"/>
            <a:ext cx="3956801" cy="41860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20" y="443215"/>
            <a:ext cx="3653715" cy="4172541"/>
            <a:chOff x="310424" y="540480"/>
            <a:chExt cx="3653715"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27966" y="2855532"/>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supermassive</a:t>
              </a:r>
            </a:p>
          </p:txBody>
        </p:sp>
        <p:sp>
          <p:nvSpPr>
            <p:cNvPr id="18" name="Rectangle 17"/>
            <p:cNvSpPr/>
            <p:nvPr/>
          </p:nvSpPr>
          <p:spPr>
            <a:xfrm>
              <a:off x="310424" y="4129706"/>
              <a:ext cx="1980165"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310424" y="1697391"/>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p>
          </p:txBody>
        </p:sp>
      </p:grpSp>
      <p:pic>
        <p:nvPicPr>
          <p:cNvPr id="11" name="Image 10" descr="spinning-down_lumino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263" y="725337"/>
            <a:ext cx="5102748" cy="4620219"/>
          </a:xfrm>
          <a:prstGeom prst="rect">
            <a:avLst/>
          </a:prstGeom>
          <a:ln>
            <a:noFill/>
          </a:ln>
          <a:effectLst>
            <a:outerShdw blurRad="190500" algn="tl" rotWithShape="0">
              <a:srgbClr val="000000">
                <a:alpha val="70000"/>
              </a:srgbClr>
            </a:outerShdw>
          </a:effectLst>
        </p:spPr>
      </p:pic>
      <p:pic>
        <p:nvPicPr>
          <p:cNvPr id="36" name="Image 35" descr="MHD_NS_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p>
        </p:txBody>
      </p:sp>
      <p:sp>
        <p:nvSpPr>
          <p:cNvPr id="39" name="Rectangle 38"/>
          <p:cNvSpPr/>
          <p:nvPr/>
        </p:nvSpPr>
        <p:spPr>
          <a:xfrm>
            <a:off x="3179157" y="5432427"/>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5"/>
              </a:buBlip>
            </a:pPr>
            <a:r>
              <a:rPr lang="en-US" sz="1600" dirty="0">
                <a:solidFill>
                  <a:srgbClr val="000000"/>
                </a:solidFill>
                <a:latin typeface="Geneva"/>
                <a:cs typeface="Geneva"/>
              </a:rPr>
              <a:t> géométrie du flot : disque? sphérique?</a:t>
            </a:r>
          </a:p>
          <a:p>
            <a:pPr marL="628650" lvl="1" indent="-171450">
              <a:buSzPct val="100000"/>
              <a:buBlip>
                <a:blip r:embed="rId5"/>
              </a:buBlip>
            </a:pPr>
            <a:r>
              <a:rPr lang="en-US" sz="1600" dirty="0">
                <a:solidFill>
                  <a:srgbClr val="000000"/>
                </a:solidFill>
                <a:latin typeface="Geneva"/>
                <a:cs typeface="Geneva"/>
              </a:rPr>
              <a:t> coordinateur d’une candidature pour ISSI workshop</a:t>
            </a:r>
          </a:p>
          <a:p>
            <a:pPr lvl="1">
              <a:buSzPct val="100000"/>
            </a:pPr>
            <a:r>
              <a:rPr lang="en-US" sz="1600" dirty="0">
                <a:solidFill>
                  <a:srgbClr val="000000"/>
                </a:solidFill>
                <a:latin typeface="Geneva"/>
                <a:cs typeface="Geneva"/>
              </a:rPr>
              <a:t>   </a:t>
            </a:r>
            <a:r>
              <a:rPr lang="en-US" sz="800" dirty="0">
                <a:solidFill>
                  <a:srgbClr val="000000"/>
                </a:solidFill>
                <a:latin typeface="Geneva"/>
                <a:cs typeface="Geneva"/>
              </a:rPr>
              <a:t> </a:t>
            </a:r>
            <a:r>
              <a:rPr lang="en-US" sz="1600" dirty="0">
                <a:solidFill>
                  <a:srgbClr val="000000"/>
                </a:solidFill>
                <a:latin typeface="Geneva"/>
                <a:cs typeface="Geneva"/>
              </a:rPr>
              <a:t>avec Tchekhovskoy, Bozzo, Ferreira, Postnov et al.</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magnétosphère / ejecta </a:t>
            </a:r>
          </a:p>
        </p:txBody>
      </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7" name="Rectangle 6"/>
          <p:cNvSpPr/>
          <p:nvPr/>
        </p:nvSpPr>
        <p:spPr>
          <a:xfrm>
            <a:off x="588562" y="1228490"/>
            <a:ext cx="8224371" cy="600164"/>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disque chaud comme photosphère d’étoile massive =&gt; vent &amp; clumps</a:t>
            </a:r>
          </a:p>
        </p:txBody>
      </p:sp>
    </p:spTree>
    <p:extLst>
      <p:ext uri="{BB962C8B-B14F-4D97-AF65-F5344CB8AC3E}">
        <p14:creationId xmlns:p14="http://schemas.microsoft.com/office/powerpoint/2010/main" val="3456158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Ancrage à l’IAP</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588562" y="1228490"/>
            <a:ext cx="8224371" cy="1154162"/>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GReCO</a:t>
            </a:r>
          </a:p>
          <a:p>
            <a:pPr marL="171450" lvl="0" indent="-171450">
              <a:lnSpc>
                <a:spcPct val="200000"/>
              </a:lnSpc>
              <a:buSzPct val="100000"/>
              <a:buBlip>
                <a:blip r:embed="rId3"/>
              </a:buBlip>
            </a:pPr>
            <a:r>
              <a:rPr lang="en-US">
                <a:solidFill>
                  <a:srgbClr val="000000"/>
                </a:solidFill>
                <a:latin typeface="Geneva"/>
                <a:cs typeface="Geneva"/>
              </a:rPr>
              <a:t> ASTHUP</a:t>
            </a:r>
            <a:endParaRPr lang="en-US">
              <a:solidFill>
                <a:srgbClr val="000000"/>
              </a:solidFill>
              <a:latin typeface="Geneva"/>
              <a:cs typeface="Geneva"/>
            </a:endParaRPr>
          </a:p>
        </p:txBody>
      </p:sp>
    </p:spTree>
    <p:extLst>
      <p:ext uri="{BB962C8B-B14F-4D97-AF65-F5344CB8AC3E}">
        <p14:creationId xmlns:p14="http://schemas.microsoft.com/office/powerpoint/2010/main" val="35570591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2012</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16059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90000"/>
              </a:lnSpc>
              <a:buSzPct val="100000"/>
            </a:pPr>
            <a:endParaRPr lang="en-US">
              <a:solidFill>
                <a:srgbClr val="000000"/>
              </a:solidFill>
              <a:latin typeface="Geneva"/>
              <a:cs typeface="Geneva"/>
            </a:endParaRPr>
          </a:p>
          <a:p>
            <a:pPr marL="171450" indent="-171450">
              <a:lnSpc>
                <a:spcPct val="11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1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3"/>
              </a:buBlip>
            </a:pPr>
            <a:r>
              <a:rPr lang="en-US" smtClean="0">
                <a:solidFill>
                  <a:srgbClr val="000000"/>
                </a:solidFill>
                <a:latin typeface="Geneva"/>
                <a:cs typeface="Geneva"/>
              </a:rPr>
              <a:t> inductif</a:t>
            </a:r>
          </a:p>
          <a:p>
            <a:pPr marL="171450" lvl="0" indent="-171450">
              <a:lnSpc>
                <a:spcPct val="110000"/>
              </a:lnSpc>
              <a:buSzPct val="100000"/>
              <a:buBlip>
                <a:blip r:embed="rId3"/>
              </a:buBlip>
            </a:pPr>
            <a:r>
              <a:rPr lang="en-US">
                <a:solidFill>
                  <a:srgbClr val="000000"/>
                </a:solidFill>
                <a:latin typeface="Geneva"/>
                <a:cs typeface="Geneva"/>
              </a:rPr>
              <a:t> immersif</a:t>
            </a:r>
          </a:p>
          <a:p>
            <a:pPr marL="171450" lvl="0" indent="-171450">
              <a:lnSpc>
                <a:spcPct val="110000"/>
              </a:lnSpc>
              <a:buSzPct val="100000"/>
              <a:buBlip>
                <a:blip r:embed="rId3"/>
              </a:buBlip>
            </a:pPr>
            <a:r>
              <a:rPr lang="en-US" smtClean="0">
                <a:solidFill>
                  <a:srgbClr val="000000"/>
                </a:solidFill>
                <a:latin typeface="Geneva"/>
                <a:cs typeface="Geneva"/>
              </a:rPr>
              <a:t> intéractif</a:t>
            </a:r>
          </a:p>
        </p:txBody>
      </p:sp>
      <p:sp>
        <p:nvSpPr>
          <p:cNvPr id="16" name="Rounded Rectangle 39"/>
          <p:cNvSpPr/>
          <p:nvPr/>
        </p:nvSpPr>
        <p:spPr>
          <a:xfrm>
            <a:off x="152507" y="814274"/>
            <a:ext cx="1593860" cy="610881"/>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Méthodologie </a:t>
            </a:r>
          </a:p>
          <a:p>
            <a:pPr algn="ctr"/>
            <a:r>
              <a:rPr lang="en-US" sz="1600" b="1" cap="small" dirty="0">
                <a:solidFill>
                  <a:srgbClr val="000000"/>
                </a:solidFill>
                <a:latin typeface="Geneva"/>
                <a:cs typeface="Geneva"/>
              </a:rPr>
              <a:t>Pédagogique</a:t>
            </a:r>
          </a:p>
        </p:txBody>
      </p:sp>
      <p:grpSp>
        <p:nvGrpSpPr>
          <p:cNvPr id="8" name="Grouper 7"/>
          <p:cNvGrpSpPr/>
          <p:nvPr/>
        </p:nvGrpSpPr>
        <p:grpSpPr>
          <a:xfrm>
            <a:off x="2015038"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4"/>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3"/>
                </a:buBlip>
              </a:pPr>
              <a:r>
                <a:rPr lang="en-US" sz="1600" smtClean="0">
                  <a:solidFill>
                    <a:srgbClr val="000000"/>
                  </a:solidFill>
                  <a:latin typeface="Geneva"/>
                  <a:cs typeface="Geneva"/>
                </a:rPr>
                <a:t> Applet Mathematica</a:t>
              </a:r>
            </a:p>
            <a:p>
              <a:pPr marL="171450" lvl="0" indent="-171450">
                <a:buSzPct val="100000"/>
                <a:buBlip>
                  <a:blip r:embed="rId3"/>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pic>
        <p:nvPicPr>
          <p:cNvPr id="3" name="Image 2" descr="vaclogo.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80" y="4486857"/>
            <a:ext cx="1526544" cy="19552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8" name="Rounded Rectangle 39"/>
          <p:cNvSpPr/>
          <p:nvPr/>
        </p:nvSpPr>
        <p:spPr>
          <a:xfrm>
            <a:off x="152506" y="145409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152506" y="2625603"/>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152506" y="422416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Numérique</a:t>
            </a:r>
          </a:p>
        </p:txBody>
      </p:sp>
      <p:sp>
        <p:nvSpPr>
          <p:cNvPr id="11" name="Rectangle 10"/>
          <p:cNvSpPr/>
          <p:nvPr/>
        </p:nvSpPr>
        <p:spPr>
          <a:xfrm>
            <a:off x="152506" y="3023840"/>
            <a:ext cx="8224371" cy="1077218"/>
          </a:xfrm>
          <a:prstGeom prst="rect">
            <a:avLst/>
          </a:prstGeom>
        </p:spPr>
        <p:txBody>
          <a:bodyPr wrap="square">
            <a:spAutoFit/>
          </a:bodyPr>
          <a:lstStyle/>
          <a:p>
            <a:pPr lvl="0">
              <a:buSzPct val="100000"/>
            </a:pPr>
            <a:r>
              <a:rPr lang="en-US" sz="1600" dirty="0">
                <a:solidFill>
                  <a:srgbClr val="000000"/>
                </a:solidFill>
                <a:latin typeface="Geneva"/>
                <a:cs typeface="Geneva"/>
              </a:rPr>
              <a:t>Centre de préparation à l’Agrégation de Montrouge – Agnès Maître</a:t>
            </a:r>
          </a:p>
          <a:p>
            <a:pPr marL="628650" lvl="1" indent="-171450">
              <a:buSzPct val="100000"/>
              <a:buBlip>
                <a:blip r:embed="rId3"/>
              </a:buBlip>
            </a:pPr>
            <a:r>
              <a:rPr lang="en-US" sz="1600" dirty="0">
                <a:solidFill>
                  <a:srgbClr val="000000"/>
                </a:solidFill>
                <a:latin typeface="Geneva"/>
                <a:cs typeface="Geneva"/>
              </a:rPr>
              <a:t> Montages expérimentaux</a:t>
            </a:r>
          </a:p>
          <a:p>
            <a:pPr marL="628650" lvl="1" indent="-171450">
              <a:buSzPct val="100000"/>
              <a:buBlip>
                <a:blip r:embed="rId3"/>
              </a:buBlip>
            </a:pPr>
            <a:r>
              <a:rPr lang="en-US" sz="1600" dirty="0" smtClean="0">
                <a:solidFill>
                  <a:srgbClr val="000000"/>
                </a:solidFill>
                <a:latin typeface="Geneva"/>
                <a:cs typeface="Geneva"/>
              </a:rPr>
              <a:t> Leçons</a:t>
            </a:r>
          </a:p>
          <a:p>
            <a:pPr lvl="0">
              <a:buSzPct val="100000"/>
            </a:pPr>
            <a:r>
              <a:rPr lang="en-US" sz="1600" dirty="0">
                <a:solidFill>
                  <a:srgbClr val="000000"/>
                </a:solidFill>
                <a:latin typeface="Geneva"/>
                <a:cs typeface="Geneva"/>
              </a:rPr>
              <a:t>Master des métiers de l’enseignement : CAPES</a:t>
            </a:r>
          </a:p>
        </p:txBody>
      </p:sp>
      <p:sp>
        <p:nvSpPr>
          <p:cNvPr id="12" name="Rectangle 11"/>
          <p:cNvSpPr/>
          <p:nvPr/>
        </p:nvSpPr>
        <p:spPr>
          <a:xfrm>
            <a:off x="152506" y="4650793"/>
            <a:ext cx="8224371" cy="2092880"/>
          </a:xfrm>
          <a:prstGeom prst="rect">
            <a:avLst/>
          </a:prstGeom>
        </p:spPr>
        <p:txBody>
          <a:bodyPr wrap="square">
            <a:spAutoFit/>
          </a:bodyPr>
          <a:lstStyle/>
          <a:p>
            <a:pPr lvl="0">
              <a:buSzPct val="100000"/>
            </a:pPr>
            <a:r>
              <a:rPr lang="en-US" sz="1600" dirty="0">
                <a:solidFill>
                  <a:srgbClr val="000000"/>
                </a:solidFill>
                <a:latin typeface="Geneva"/>
                <a:cs typeface="Geneva"/>
              </a:rPr>
              <a:t>Initiation à l’outil informatique</a:t>
            </a:r>
          </a:p>
          <a:p>
            <a:pPr marL="628650" lvl="1" indent="-171450">
              <a:buSzPct val="100000"/>
              <a:buBlip>
                <a:blip r:embed="rId3"/>
              </a:buBlip>
            </a:pPr>
            <a:r>
              <a:rPr lang="en-US" sz="1600" dirty="0">
                <a:solidFill>
                  <a:srgbClr val="000000"/>
                </a:solidFill>
                <a:latin typeface="Geneva"/>
                <a:cs typeface="Geneva"/>
              </a:rPr>
              <a:t> L1 Python</a:t>
            </a:r>
          </a:p>
          <a:p>
            <a:pPr marL="628650" lvl="1" indent="-171450">
              <a:buSzPct val="100000"/>
              <a:buBlip>
                <a:blip r:embed="rId3"/>
              </a:buBlip>
            </a:pPr>
            <a:r>
              <a:rPr lang="en-US" sz="1600" dirty="0">
                <a:solidFill>
                  <a:srgbClr val="000000"/>
                </a:solidFill>
                <a:latin typeface="Geneva"/>
                <a:cs typeface="Geneva"/>
              </a:rPr>
              <a:t> L1-L2 Ateliers de recherche encadrée – Emmanuel Rollinde</a:t>
            </a:r>
          </a:p>
          <a:p>
            <a:pPr marL="628650" lvl="1" indent="-171450">
              <a:buSzPct val="100000"/>
              <a:buBlip>
                <a:blip r:embed="rId3"/>
              </a:buBlip>
            </a:pPr>
            <a:r>
              <a:rPr lang="en-US" sz="1600" dirty="0">
                <a:solidFill>
                  <a:srgbClr val="000000"/>
                </a:solidFill>
                <a:latin typeface="Geneva"/>
                <a:cs typeface="Geneva"/>
              </a:rPr>
              <a:t> M1 Méthodes numériques et informatiques – Jacques Lefrère</a:t>
            </a:r>
          </a:p>
          <a:p>
            <a:pPr lvl="0">
              <a:buSzPct val="100000"/>
            </a:pPr>
            <a:r>
              <a:rPr lang="en-US" sz="1600" dirty="0">
                <a:solidFill>
                  <a:srgbClr val="000000"/>
                </a:solidFill>
                <a:latin typeface="Geneva"/>
                <a:cs typeface="Geneva"/>
              </a:rPr>
              <a:t>Algorithmique et résolution numérique</a:t>
            </a:r>
          </a:p>
          <a:p>
            <a:pPr marL="628650" lvl="1" indent="-171450">
              <a:buSzPct val="100000"/>
              <a:buBlip>
                <a:blip r:embed="rId3"/>
              </a:buBlip>
            </a:pPr>
            <a:r>
              <a:rPr lang="en-US" sz="1600" dirty="0">
                <a:solidFill>
                  <a:srgbClr val="000000"/>
                </a:solidFill>
                <a:latin typeface="Geneva"/>
                <a:cs typeface="Geneva"/>
              </a:rPr>
              <a:t> Différences / volumes finis</a:t>
            </a:r>
          </a:p>
          <a:p>
            <a:pPr marL="628650" lvl="1" indent="-171450">
              <a:buSzPct val="100000"/>
              <a:buBlip>
                <a:blip r:embed="rId3"/>
              </a:buBlip>
            </a:pPr>
            <a:r>
              <a:rPr lang="en-US" sz="1600" dirty="0">
                <a:solidFill>
                  <a:srgbClr val="000000"/>
                </a:solidFill>
                <a:latin typeface="Geneva"/>
                <a:cs typeface="Geneva"/>
              </a:rPr>
              <a:t> Monte-Carlo</a:t>
            </a:r>
          </a:p>
          <a:p>
            <a:pPr lvl="0">
              <a:buSzPct val="100000"/>
            </a:pPr>
            <a:endParaRPr lang="en-US" sz="1600" dirty="0">
              <a:solidFill>
                <a:srgbClr val="000000"/>
              </a:solidFill>
              <a:latin typeface="Geneva"/>
              <a:cs typeface="Geneva"/>
            </a:endParaRPr>
          </a:p>
        </p:txBody>
      </p:sp>
      <p:sp>
        <p:nvSpPr>
          <p:cNvPr id="15" name="Rectangle 14"/>
          <p:cNvSpPr/>
          <p:nvPr/>
        </p:nvSpPr>
        <p:spPr>
          <a:xfrm>
            <a:off x="3230" y="1583017"/>
            <a:ext cx="8224371"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Physique : CM, TD, TP</a:t>
            </a:r>
          </a:p>
          <a:p>
            <a:pPr marL="628650" lvl="1" indent="-171450">
              <a:buSzPct val="100000"/>
              <a:buBlip>
                <a:blip r:embed="rId3"/>
              </a:buBlip>
            </a:pPr>
            <a:r>
              <a:rPr lang="en-US" sz="1600" dirty="0" smtClean="0">
                <a:solidFill>
                  <a:srgbClr val="000000"/>
                </a:solidFill>
                <a:latin typeface="Geneva"/>
                <a:cs typeface="Geneva"/>
              </a:rPr>
              <a:t> PACES</a:t>
            </a:r>
          </a:p>
          <a:p>
            <a:pPr marL="628650" lvl="1" indent="-171450">
              <a:buSzPct val="100000"/>
              <a:buBlip>
                <a:blip r:embed="rId3"/>
              </a:buBlip>
            </a:pPr>
            <a:r>
              <a:rPr lang="en-US" sz="1600" dirty="0">
                <a:solidFill>
                  <a:srgbClr val="000000"/>
                </a:solidFill>
                <a:latin typeface="Geneva"/>
                <a:cs typeface="Geneva"/>
              </a:rPr>
              <a:t> Mécanique</a:t>
            </a:r>
            <a:endParaRPr lang="en-US" sz="1600" dirty="0" smtClean="0">
              <a:solidFill>
                <a:srgbClr val="000000"/>
              </a:solidFill>
              <a:latin typeface="Geneva"/>
              <a:cs typeface="Geneva"/>
            </a:endParaRPr>
          </a:p>
        </p:txBody>
      </p:sp>
      <p:sp>
        <p:nvSpPr>
          <p:cNvPr id="16" name="Rectangle 15"/>
          <p:cNvSpPr/>
          <p:nvPr/>
        </p:nvSpPr>
        <p:spPr>
          <a:xfrm>
            <a:off x="3230" y="623101"/>
            <a:ext cx="8224371" cy="830997"/>
          </a:xfrm>
          <a:prstGeom prst="rect">
            <a:avLst/>
          </a:prstGeom>
        </p:spPr>
        <p:txBody>
          <a:bodyPr wrap="square">
            <a:spAutoFit/>
          </a:bodyPr>
          <a:lstStyle/>
          <a:p>
            <a:pPr lvl="0">
              <a:buSzPct val="100000"/>
            </a:pPr>
            <a:r>
              <a:rPr lang="en-US" sz="1600">
                <a:solidFill>
                  <a:srgbClr val="000000"/>
                </a:solidFill>
                <a:latin typeface="Geneva"/>
                <a:cs typeface="Geneva"/>
              </a:rPr>
              <a:t>Diversification des profils des étudiants</a:t>
            </a:r>
          </a:p>
          <a:p>
            <a:pPr marL="628650" lvl="1" indent="-171450">
              <a:buSzPct val="100000"/>
              <a:buBlip>
                <a:blip r:embed="rId3"/>
              </a:buBlip>
            </a:pPr>
            <a:r>
              <a:rPr lang="en-US" sz="1600" dirty="0">
                <a:solidFill>
                  <a:srgbClr val="000000"/>
                </a:solidFill>
                <a:latin typeface="Geneva"/>
                <a:cs typeface="Geneva"/>
              </a:rPr>
              <a:t> Parcours MIPI / PCGI</a:t>
            </a:r>
          </a:p>
          <a:p>
            <a:pPr marL="628650" lvl="1" indent="-171450">
              <a:buSzPct val="100000"/>
              <a:buBlip>
                <a:blip r:embed="rId3"/>
              </a:buBlip>
            </a:pPr>
            <a:r>
              <a:rPr lang="en-US" sz="1600" dirty="0">
                <a:solidFill>
                  <a:srgbClr val="000000"/>
                </a:solidFill>
                <a:latin typeface="Geneva"/>
                <a:cs typeface="Geneva"/>
              </a:rPr>
              <a:t> Majeur / mineur</a:t>
            </a:r>
          </a:p>
        </p:txBody>
      </p:sp>
    </p:spTree>
    <p:extLst>
      <p:ext uri="{BB962C8B-B14F-4D97-AF65-F5344CB8AC3E}">
        <p14:creationId xmlns:p14="http://schemas.microsoft.com/office/powerpoint/2010/main" val="20917349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14" name="Rectangle 13"/>
          <p:cNvSpPr/>
          <p:nvPr/>
        </p:nvSpPr>
        <p:spPr>
          <a:xfrm>
            <a:off x="588562" y="1228490"/>
            <a:ext cx="8224371" cy="1154162"/>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Papiers : rang A &amp; 1e auteur</a:t>
            </a:r>
          </a:p>
          <a:p>
            <a:pPr marL="171450" lvl="0" indent="-171450">
              <a:lnSpc>
                <a:spcPct val="200000"/>
              </a:lnSpc>
              <a:buSzPct val="100000"/>
              <a:buBlip>
                <a:blip r:embed="rId3"/>
              </a:buBlip>
            </a:pPr>
            <a:r>
              <a:rPr lang="en-US">
                <a:solidFill>
                  <a:srgbClr val="000000"/>
                </a:solidFill>
                <a:latin typeface="Geneva"/>
                <a:cs typeface="Geneva"/>
              </a:rPr>
              <a:t> Collaborations</a:t>
            </a:r>
            <a:endParaRPr lang="en-US">
              <a:solidFill>
                <a:srgbClr val="000000"/>
              </a:solidFill>
              <a:latin typeface="Geneva"/>
              <a:cs typeface="Geneva"/>
            </a:endParaRPr>
          </a:p>
        </p:txBody>
      </p:sp>
    </p:spTree>
    <p:extLst>
      <p:ext uri="{BB962C8B-B14F-4D97-AF65-F5344CB8AC3E}">
        <p14:creationId xmlns:p14="http://schemas.microsoft.com/office/powerpoint/2010/main" val="199813523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1775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7828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96481"/>
            <a:ext cx="751196" cy="777596"/>
          </a:xfrm>
          <a:prstGeom prst="rect">
            <a:avLst/>
          </a:prstGeom>
        </p:spPr>
      </p:pic>
      <p:pic>
        <p:nvPicPr>
          <p:cNvPr id="15" name="Image 14" descr="1280px-MIT_logo.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5499" y="3037779"/>
            <a:ext cx="1037727" cy="536699"/>
          </a:xfrm>
          <a:prstGeom prst="rect">
            <a:avLst/>
          </a:prstGeom>
        </p:spPr>
      </p:pic>
      <p:pic>
        <p:nvPicPr>
          <p:cNvPr id="26" name="Image 25" descr="ENS_Cachan.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648" y="991330"/>
            <a:ext cx="1248625" cy="680891"/>
          </a:xfrm>
          <a:prstGeom prst="rect">
            <a:avLst/>
          </a:prstGeom>
        </p:spPr>
      </p:pic>
      <p:pic>
        <p:nvPicPr>
          <p:cNvPr id="27" name="Image 26" descr="logo_obs_fond-blanc.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2509" y="182354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Jean-François Lestrade </a:t>
            </a:r>
            <a:r>
              <a:rPr lang="en-US" dirty="0">
                <a:solidFill>
                  <a:srgbClr val="000000"/>
                </a:solidFill>
                <a:latin typeface="Geneva"/>
                <a:cs typeface="Geneva"/>
              </a:rPr>
              <a:t>(M1)</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Saul Rappaport</a:t>
            </a: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Fabien Casse </a:t>
            </a:r>
            <a:r>
              <a:rPr lang="en-US" smtClean="0">
                <a:solidFill>
                  <a:srgbClr val="000000"/>
                </a:solidFill>
                <a:latin typeface="Geneva"/>
                <a:cs typeface="Geneva"/>
              </a:rPr>
              <a:t>(M2)</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Fabien Casse </a:t>
            </a:r>
            <a:r>
              <a:rPr lang="en-US" dirty="0">
                <a:solidFill>
                  <a:srgbClr val="000000"/>
                </a:solidFill>
                <a:latin typeface="Geneva"/>
                <a:cs typeface="Geneva"/>
              </a:rPr>
              <a:t>&amp; </a:t>
            </a:r>
            <a:r>
              <a:rPr lang="en-US" b="1" dirty="0">
                <a:solidFill>
                  <a:srgbClr val="000000"/>
                </a:solidFill>
                <a:latin typeface="Geneva"/>
                <a:cs typeface="Geneva"/>
              </a:rPr>
              <a:t>Andrea Goldwurm </a:t>
            </a:r>
            <a:r>
              <a:rPr lang="en-US" dirty="0">
                <a:solidFill>
                  <a:srgbClr val="000000"/>
                </a:solidFill>
                <a:latin typeface="Geneva"/>
                <a:cs typeface="Geneva"/>
              </a:rPr>
              <a:t>à l’APC</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Rony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42622380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526107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Motivations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5"/>
              </a:buBlip>
            </a:pPr>
            <a:r>
              <a:rPr lang="en-US" sz="1600">
                <a:solidFill>
                  <a:srgbClr val="000000"/>
                </a:solidFill>
                <a:latin typeface="Geneva"/>
                <a:cs typeface="Geneva"/>
              </a:rPr>
              <a:t> progéniteurs? </a:t>
            </a:r>
          </a:p>
          <a:p>
            <a:pPr marL="171450" lvl="0" indent="-171450">
              <a:buSzPct val="100000"/>
              <a:buBlip>
                <a:blip r:embed="rId5"/>
              </a:buBlip>
            </a:pPr>
            <a:r>
              <a:rPr lang="en-US" sz="1600">
                <a:solidFill>
                  <a:srgbClr val="000000"/>
                </a:solidFill>
                <a:latin typeface="Geneva"/>
                <a:cs typeface="Geneva"/>
              </a:rPr>
              <a:t> taux de coalescence</a:t>
            </a:r>
          </a:p>
          <a:p>
            <a:pPr marL="171450" lvl="0" indent="-171450">
              <a:buSzPct val="100000"/>
              <a:buBlip>
                <a:blip r:embed="rId5"/>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a:t>
            </a:r>
            <a:endParaRPr lang="en-US" sz="1600">
              <a:solidFill>
                <a:srgbClr val="000000"/>
              </a:solidFill>
              <a:latin typeface="Geneva"/>
              <a:cs typeface="Geneva"/>
            </a:endParaRPr>
          </a:p>
          <a:p>
            <a:pPr marL="171450" lvl="0" indent="-171450">
              <a:buSzPct val="100000"/>
              <a:buBlip>
                <a:blip r:embed="rId5"/>
              </a:buBlip>
            </a:pPr>
            <a:r>
              <a:rPr lang="en-US" sz="1600">
                <a:solidFill>
                  <a:srgbClr val="000000"/>
                </a:solidFill>
                <a:latin typeface="Geneva"/>
                <a:cs typeface="Geneva"/>
              </a:rPr>
              <a:t> </a:t>
            </a:r>
            <a:r>
              <a:rPr lang="en-US" sz="1600">
                <a:solidFill>
                  <a:srgbClr val="000000"/>
                </a:solidFill>
                <a:latin typeface="Geneva"/>
                <a:cs typeface="Geneva"/>
              </a:rPr>
              <a:t>équation d’état</a:t>
            </a:r>
          </a:p>
          <a:p>
            <a:pPr marL="171450" lvl="0" indent="-171450">
              <a:buSzPct val="100000"/>
              <a:buBlip>
                <a:blip r:embed="rId5"/>
              </a:buBlip>
            </a:pPr>
            <a:r>
              <a:rPr lang="en-US" sz="1600">
                <a:solidFill>
                  <a:srgbClr val="000000"/>
                </a:solidFill>
                <a:latin typeface="Geneva"/>
                <a:cs typeface="Geneva"/>
              </a:rPr>
              <a:t> champ magnétique</a:t>
            </a:r>
          </a:p>
          <a:p>
            <a:pPr marL="171450" lvl="0" indent="-171450">
              <a:buSzPct val="100000"/>
              <a:buBlip>
                <a:blip r:embed="rId5"/>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5"/>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7">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937179"/>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41742" y="5147335"/>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5"/>
                </a:buBlip>
              </a:pPr>
              <a:r>
                <a:rPr lang="en-US" sz="1600">
                  <a:solidFill>
                    <a:srgbClr val="000000"/>
                  </a:solidFill>
                  <a:latin typeface="Geneva"/>
                  <a:cs typeface="Geneva"/>
                </a:rPr>
                <a:t> chocs &amp; jets</a:t>
              </a:r>
            </a:p>
            <a:p>
              <a:pPr marL="171450" lvl="0" indent="-171450">
                <a:buSzPct val="100000"/>
                <a:buBlip>
                  <a:blip r:embed="rId5"/>
                </a:buBlip>
              </a:pPr>
              <a:r>
                <a:rPr lang="en-US" sz="1600">
                  <a:solidFill>
                    <a:srgbClr val="000000"/>
                  </a:solidFill>
                  <a:latin typeface="Geneva"/>
                  <a:cs typeface="Geneva"/>
                </a:rPr>
                <a:t> processus radiatifs</a:t>
              </a:r>
            </a:p>
            <a:p>
              <a:pPr marL="171450" lvl="0" indent="-171450">
                <a:buSzPct val="100000"/>
                <a:buBlip>
                  <a:blip r:embed="rId5"/>
                </a:buBlip>
              </a:pPr>
              <a:r>
                <a:rPr lang="en-US" sz="1600">
                  <a:solidFill>
                    <a:srgbClr val="000000"/>
                  </a:solidFill>
                  <a:latin typeface="Geneva"/>
                  <a:cs typeface="Geneva"/>
                </a:rPr>
                <a:t> reconnection magnétique</a:t>
              </a:r>
            </a:p>
            <a:p>
              <a:pPr marL="171450" lvl="0" indent="-171450">
                <a:buSzPct val="100000"/>
                <a:buBlip>
                  <a:blip r:embed="rId5"/>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947211" y="5016881"/>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5"/>
                </a:buBlip>
              </a:pPr>
              <a:r>
                <a:rPr lang="en-US" sz="1600">
                  <a:solidFill>
                    <a:srgbClr val="000000"/>
                  </a:solidFill>
                  <a:latin typeface="Geneva"/>
                  <a:cs typeface="Geneva"/>
                </a:rPr>
                <a:t> vents</a:t>
              </a:r>
            </a:p>
            <a:p>
              <a:pPr marL="171450" lvl="0" indent="-171450">
                <a:buSzPct val="100000"/>
                <a:buBlip>
                  <a:blip r:embed="rId5"/>
                </a:buBlip>
              </a:pPr>
              <a:r>
                <a:rPr lang="en-US" sz="1600">
                  <a:solidFill>
                    <a:srgbClr val="000000"/>
                  </a:solidFill>
                  <a:latin typeface="Geneva"/>
                  <a:cs typeface="Geneva"/>
                </a:rPr>
                <a:t> transferts</a:t>
              </a:r>
              <a:endParaRPr lang="en-US" sz="1600">
                <a:solidFill>
                  <a:srgbClr val="000000"/>
                </a:solidFill>
                <a:latin typeface="Geneva"/>
                <a:cs typeface="Geneva"/>
              </a:endParaRP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pic>
        <p:nvPicPr>
          <p:cNvPr id="34" name="Image 33" descr="black_hole_jet.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1339" y="4246380"/>
            <a:ext cx="3202893" cy="18019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10</a:t>
            </a:r>
            <a:r>
              <a:rPr lang="en-US" sz="1400" baseline="30000">
                <a:solidFill>
                  <a:srgbClr val="000000"/>
                </a:solidFill>
                <a:latin typeface="Geneva"/>
                <a:cs typeface="Geneva"/>
              </a:rPr>
              <a:t>-6 </a:t>
            </a:r>
            <a:r>
              <a:rPr lang="en-US" sz="1400">
                <a:solidFill>
                  <a:srgbClr val="000000"/>
                </a:solidFill>
                <a:latin typeface="Geneva"/>
                <a:cs typeface="Geneva"/>
              </a:rPr>
              <a:t>M</a:t>
            </a:r>
            <a:r>
              <a:rPr lang="en-US" sz="1400" baseline="-25000">
                <a:solidFill>
                  <a:srgbClr val="000000"/>
                </a:solidFill>
                <a:latin typeface="Geneva"/>
                <a:cs typeface="Geneva"/>
              </a:rPr>
              <a:t>☉</a:t>
            </a:r>
            <a:r>
              <a:rPr lang="en-US" sz="1400">
                <a:solidFill>
                  <a:srgbClr val="000000"/>
                </a:solidFill>
                <a:latin typeface="Geneva"/>
                <a:cs typeface="Geneva"/>
              </a:rPr>
              <a:t>/an</a:t>
            </a:r>
          </a:p>
          <a:p>
            <a:pPr marL="171450" lvl="0" indent="-171450">
              <a:buSzPct val="100000"/>
              <a:buBlip>
                <a:blip r:embed="rId4"/>
              </a:buBlip>
            </a:pPr>
            <a:r>
              <a:rPr lang="en-US" sz="1400">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vue</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646331"/>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grpSp>
        <p:nvGrpSpPr>
          <p:cNvPr id="24" name="Grouper 23"/>
          <p:cNvGrpSpPr/>
          <p:nvPr/>
        </p:nvGrpSpPr>
        <p:grpSpPr>
          <a:xfrm>
            <a:off x="390735" y="2226650"/>
            <a:ext cx="3315850" cy="830819"/>
            <a:chOff x="250610" y="2367992"/>
            <a:chExt cx="3315850" cy="830819"/>
          </a:xfrm>
        </p:grpSpPr>
        <p:grpSp>
          <p:nvGrpSpPr>
            <p:cNvPr id="22" name="Grouper 21"/>
            <p:cNvGrpSpPr/>
            <p:nvPr/>
          </p:nvGrpSpPr>
          <p:grpSpPr>
            <a:xfrm>
              <a:off x="427371" y="2577616"/>
              <a:ext cx="3139089" cy="400110"/>
              <a:chOff x="0" y="2548281"/>
              <a:chExt cx="3139089" cy="400110"/>
            </a:xfrm>
          </p:grpSpPr>
          <p:sp>
            <p:nvSpPr>
              <p:cNvPr id="18" name="Rectangle 17"/>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0" name="Rectangle 19"/>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3" name="Ellipse 22"/>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5" name="Rectangle à coins arrondis 14"/>
          <p:cNvSpPr/>
          <p:nvPr/>
        </p:nvSpPr>
        <p:spPr>
          <a:xfrm>
            <a:off x="4494147" y="251714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025143"/>
            <a:ext cx="8224371" cy="117160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simulations de l’impact </a:t>
            </a:r>
          </a:p>
          <a:p>
            <a:pPr>
              <a:lnSpc>
                <a:spcPct val="110000"/>
              </a:lnSpc>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13" name="Rectangle à coins arrondis 12"/>
          <p:cNvSpPr/>
          <p:nvPr/>
        </p:nvSpPr>
        <p:spPr>
          <a:xfrm>
            <a:off x="138284" y="756915"/>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101648" y="1252072"/>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Variabilité de la densité de colonne dans Vela X-1</a:t>
            </a:r>
          </a:p>
          <a:p>
            <a:pPr marL="171450" lvl="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d’absorption stochastique</a:t>
            </a:r>
          </a:p>
        </p:txBody>
      </p:sp>
      <p:sp>
        <p:nvSpPr>
          <p:cNvPr id="21" name="Rectangle 20"/>
          <p:cNvSpPr/>
          <p:nvPr/>
        </p:nvSpPr>
        <p:spPr>
          <a:xfrm>
            <a:off x="390475" y="1804487"/>
            <a:ext cx="5484685"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précédemment considéré</a:t>
            </a:r>
          </a:p>
        </p:txBody>
      </p:sp>
      <p:grpSp>
        <p:nvGrpSpPr>
          <p:cNvPr id="7" name="Grouper 6"/>
          <p:cNvGrpSpPr/>
          <p:nvPr/>
        </p:nvGrpSpPr>
        <p:grpSpPr>
          <a:xfrm>
            <a:off x="134339" y="2231241"/>
            <a:ext cx="3986493" cy="4365900"/>
            <a:chOff x="293095" y="2255663"/>
            <a:chExt cx="3986493" cy="4365900"/>
          </a:xfrm>
        </p:grpSpPr>
        <p:pic>
          <p:nvPicPr>
            <p:cNvPr id="5" name="Image 4"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95" y="2255663"/>
              <a:ext cx="3986493" cy="3986493"/>
            </a:xfrm>
            <a:prstGeom prst="rect">
              <a:avLst/>
            </a:prstGeom>
            <a:ln>
              <a:noFill/>
            </a:ln>
            <a:effectLst>
              <a:outerShdw blurRad="190500" algn="tl" rotWithShape="0">
                <a:srgbClr val="000000">
                  <a:alpha val="70000"/>
                </a:srgbClr>
              </a:outerShdw>
            </a:effectLst>
          </p:spPr>
        </p:pic>
        <p:pic>
          <p:nvPicPr>
            <p:cNvPr id="31" name="Image 30" descr="empirical_clump_event.png"/>
            <p:cNvPicPr>
              <a:picLocks/>
            </p:cNvPicPr>
            <p:nvPr/>
          </p:nvPicPr>
          <p:blipFill rotWithShape="1">
            <a:blip r:embed="rId5">
              <a:alphaModFix/>
              <a:extLst>
                <a:ext uri="{28A0092B-C50C-407E-A947-70E740481C1C}">
                  <a14:useLocalDpi xmlns:a14="http://schemas.microsoft.com/office/drawing/2010/main" val="0"/>
                </a:ext>
              </a:extLst>
            </a:blip>
            <a:srcRect l="25807"/>
            <a:stretch/>
          </p:blipFill>
          <p:spPr>
            <a:xfrm rot="5400000" flipV="1">
              <a:off x="1683887" y="4661503"/>
              <a:ext cx="1883542" cy="1099108"/>
            </a:xfrm>
            <a:prstGeom prst="rect">
              <a:avLst/>
            </a:prstGeom>
          </p:spPr>
        </p:pic>
        <p:pic>
          <p:nvPicPr>
            <p:cNvPr id="30" name="Image 29" descr="eye_ob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2260840" y="6302367"/>
              <a:ext cx="318353" cy="320040"/>
            </a:xfrm>
            <a:prstGeom prst="rect">
              <a:avLst/>
            </a:prstGeom>
          </p:spPr>
        </p:pic>
      </p:grpSp>
      <p:sp>
        <p:nvSpPr>
          <p:cNvPr id="32" name="Rectangle 31"/>
          <p:cNvSpPr/>
          <p:nvPr/>
        </p:nvSpPr>
        <p:spPr>
          <a:xfrm>
            <a:off x="4646227" y="4126382"/>
            <a:ext cx="4497774"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précédemment estimés ont été surestimés d’un facteur ~10</a:t>
            </a:r>
          </a:p>
        </p:txBody>
      </p:sp>
    </p:spTree>
    <p:extLst>
      <p:ext uri="{BB962C8B-B14F-4D97-AF65-F5344CB8AC3E}">
        <p14:creationId xmlns:p14="http://schemas.microsoft.com/office/powerpoint/2010/main" val="33138872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59115</TotalTime>
  <Words>1840</Words>
  <Application>Microsoft Macintosh PowerPoint</Application>
  <PresentationFormat>Présentation à l'écran (4:3)</PresentationFormat>
  <Paragraphs>372</Paragraphs>
  <Slides>23</Slides>
  <Notes>23</Notes>
  <HiddenSlides>0</HiddenSlides>
  <MMClips>0</MMClips>
  <ScaleCrop>false</ScaleCrop>
  <HeadingPairs>
    <vt:vector size="4" baseType="variant">
      <vt:variant>
        <vt:lpstr>Thème</vt:lpstr>
      </vt:variant>
      <vt:variant>
        <vt:i4>1</vt:i4>
      </vt:variant>
      <vt:variant>
        <vt:lpstr>Titres des diapositives</vt:lpstr>
      </vt:variant>
      <vt:variant>
        <vt:i4>23</vt:i4>
      </vt:variant>
    </vt:vector>
  </HeadingPairs>
  <TitlesOfParts>
    <vt:vector size="24"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1689</cp:revision>
  <cp:lastPrinted>2018-07-11T03:19:35Z</cp:lastPrinted>
  <dcterms:created xsi:type="dcterms:W3CDTF">2015-05-11T17:36:50Z</dcterms:created>
  <dcterms:modified xsi:type="dcterms:W3CDTF">2019-04-07T13:13:32Z</dcterms:modified>
</cp:coreProperties>
</file>